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63" r:id="rId6"/>
    <p:sldId id="270" r:id="rId7"/>
    <p:sldId id="274" r:id="rId8"/>
    <p:sldId id="275" r:id="rId9"/>
    <p:sldId id="276" r:id="rId10"/>
    <p:sldId id="271" r:id="rId11"/>
    <p:sldId id="272" r:id="rId12"/>
    <p:sldId id="273" r:id="rId13"/>
    <p:sldId id="268" r:id="rId14"/>
  </p:sldIdLst>
  <p:sldSz cx="12192000" cy="6858000"/>
  <p:notesSz cx="6858000" cy="9144000"/>
  <p:embeddedFontLst>
    <p:embeddedFont>
      <p:font typeface="SamsungOne 450C" panose="020B0506030303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CC00"/>
    <a:srgbClr val="005FD2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github.com/Iluchacha/SamsungProjec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07.06.2023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63138" y="1080740"/>
            <a:ext cx="10515600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 smtClean="0">
                <a:solidFill>
                  <a:srgbClr val="44546A"/>
                </a:solidFill>
              </a:rPr>
              <a:t>  Итоги</a:t>
            </a:r>
            <a:endParaRPr lang="ru-RU" sz="2000" b="1" dirty="0">
              <a:solidFill>
                <a:srgbClr val="44546A"/>
              </a:solidFill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Мобильное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приложение «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MyTeeth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» разработано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 своей идейной и функциональной основе, является работоспособным и соответствующим поставленным целям и задачам.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63138" y="2443497"/>
            <a:ext cx="10515600" cy="29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 smtClean="0">
                <a:solidFill>
                  <a:srgbClr val="44546A"/>
                </a:solidFill>
              </a:rPr>
              <a:t>  Возможности </a:t>
            </a:r>
            <a:r>
              <a:rPr lang="ru-RU" sz="2000" b="1" dirty="0">
                <a:solidFill>
                  <a:srgbClr val="44546A"/>
                </a:solidFill>
              </a:rPr>
              <a:t>для доработки и развития</a:t>
            </a:r>
          </a:p>
          <a:p>
            <a:pPr>
              <a:spcAft>
                <a:spcPts val="0"/>
              </a:spcAft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Мобильное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приложение может предполагать широкие возможности доработки: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Отложенные плановые мероприятия с напоминанием;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Учёт мероприятий по ротовой полости в целом (гигиена, лечение комплексных заболеваний слизистой, пародонта и т.п.);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Внутренний рейтинг клиник и врачей;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Учёт возрастных особенностей (зубы молочные/постоянные), протезирование;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Совершенствование визуальной и функциональной составляющей интерфейса </a:t>
            </a:r>
          </a:p>
          <a:p>
            <a:pPr lvl="0">
              <a:lnSpc>
                <a:spcPct val="1070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										и др.</a:t>
            </a:r>
          </a:p>
        </p:txBody>
      </p:sp>
    </p:spTree>
    <p:extLst>
      <p:ext uri="{BB962C8B-B14F-4D97-AF65-F5344CB8AC3E}">
        <p14:creationId xmlns:p14="http://schemas.microsoft.com/office/powerpoint/2010/main" val="198124359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965" y="2607136"/>
            <a:ext cx="9144000" cy="136065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Разработка мобильного приложения</a:t>
            </a:r>
            <a:br>
              <a:rPr lang="ru-RU" sz="3200" dirty="0" smtClean="0"/>
            </a:br>
            <a:r>
              <a:rPr lang="ru-RU" sz="4000" b="1" dirty="0" smtClean="0">
                <a:solidFill>
                  <a:srgbClr val="FFCC00"/>
                </a:solidFill>
              </a:rPr>
              <a:t>«</a:t>
            </a:r>
            <a:r>
              <a:rPr lang="en-US" sz="4000" b="1" dirty="0" smtClean="0">
                <a:solidFill>
                  <a:srgbClr val="FFCC00"/>
                </a:solidFill>
              </a:rPr>
              <a:t>MyTeeth</a:t>
            </a:r>
            <a:r>
              <a:rPr lang="ru-RU" sz="4000" b="1" dirty="0" smtClean="0">
                <a:solidFill>
                  <a:srgbClr val="FFCC00"/>
                </a:solidFill>
              </a:rPr>
              <a:t>»</a:t>
            </a:r>
            <a:endParaRPr lang="ru-RU" sz="4000" b="1" dirty="0">
              <a:solidFill>
                <a:srgbClr val="FFCC00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965" y="2607136"/>
            <a:ext cx="9144000" cy="866267"/>
          </a:xfrm>
        </p:spPr>
        <p:txBody>
          <a:bodyPr/>
          <a:lstStyle/>
          <a:p>
            <a:r>
              <a:rPr lang="ru-RU" dirty="0" smtClean="0"/>
              <a:t>Индивидуальный проект на тему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07.06.2023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193771" y="4067825"/>
            <a:ext cx="6142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Автор проекта: </a:t>
            </a:r>
          </a:p>
          <a:p>
            <a:pPr algn="ctr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Щербаков Илья</a:t>
            </a:r>
          </a:p>
          <a:p>
            <a:pPr algn="ctr"/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Руководитель проекта: </a:t>
            </a:r>
          </a:p>
          <a:p>
            <a:pPr algn="ctr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Косов Родион Максимович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6141" y="6247962"/>
            <a:ext cx="2017645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г. Иваново, 2023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7" t="8445" r="11215" b="10863"/>
          <a:stretch/>
        </p:blipFill>
        <p:spPr>
          <a:xfrm>
            <a:off x="8292898" y="3792510"/>
            <a:ext cx="2369798" cy="2455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r>
              <a:rPr lang="ru-RU" dirty="0" smtClean="0"/>
              <a:t>07.06.2023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192" y="451001"/>
            <a:ext cx="9257907" cy="690677"/>
          </a:xfrm>
        </p:spPr>
        <p:txBody>
          <a:bodyPr>
            <a:normAutofit/>
          </a:bodyPr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63138" y="1517344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 Предоставление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сервисов в области здравоохранения через мобильные телефоны и смартфоны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(m-</a:t>
            </a:r>
            <a:r>
              <a:rPr lang="ru-RU" dirty="0" err="1" smtClean="0">
                <a:solidFill>
                  <a:schemeClr val="bg2">
                    <a:lumMod val="10000"/>
                  </a:schemeClr>
                </a:solidFill>
              </a:rPr>
              <a:t>Нealth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) - одна из актуальных тенденций мирового здравоохранения. В рамках m-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Health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реализуются различные типы услуг, одно из них - скачиваемые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приложения,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которые используются пользователями в разных целях (фитнес, информирование, мониторинг здоровья).</a:t>
            </a:r>
          </a:p>
          <a:p>
            <a:pPr algn="just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 Мобильные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приложения в области стоматологии также набирают популярность. На рынке есть большое количество сложных, профессиональных приложений. Между тем и у самих пациентов возникает желание комплексно, самостоятельно, грамотно и удобно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вести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мониторинг состояния ротовой полости. Но таких приложений не так много.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27488" y="1117234"/>
            <a:ext cx="1675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b="1" dirty="0">
                <a:solidFill>
                  <a:srgbClr val="44546A"/>
                </a:solidFill>
              </a:rPr>
              <a:t>Актуальность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237390" y="4201334"/>
            <a:ext cx="1673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b="1" dirty="0">
                <a:solidFill>
                  <a:srgbClr val="44546A"/>
                </a:solidFill>
              </a:rPr>
              <a:t>Цель проекта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09192" y="4601444"/>
            <a:ext cx="7074843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rgbClr val="000000"/>
                </a:solidFill>
                <a:latin typeface="-apple-system"/>
              </a:rPr>
              <a:t>   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Разработка мобильного приложения «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MyTeeth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»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контроля за состоянием зубов и ротовой полости, ведения накопительного (архивного) учёта событий в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т.ч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посещений стоматолога и их результатов, планирования лечебных и гигиенических мероприятий.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24927" r="68125" b="47246"/>
          <a:stretch/>
        </p:blipFill>
        <p:spPr>
          <a:xfrm>
            <a:off x="9841176" y="5191352"/>
            <a:ext cx="1096549" cy="1365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0" t="23043" r="40648" b="46957"/>
          <a:stretch/>
        </p:blipFill>
        <p:spPr>
          <a:xfrm>
            <a:off x="8510286" y="5203495"/>
            <a:ext cx="1115058" cy="1353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1" t="25507" r="12508" b="47682"/>
          <a:stretch/>
        </p:blipFill>
        <p:spPr>
          <a:xfrm>
            <a:off x="8490263" y="3634813"/>
            <a:ext cx="1155105" cy="1352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6" t="22754" r="68690" b="46812"/>
          <a:stretch/>
        </p:blipFill>
        <p:spPr>
          <a:xfrm>
            <a:off x="9841176" y="3626453"/>
            <a:ext cx="1088438" cy="1352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возможности и интерфейс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8" y="1171739"/>
            <a:ext cx="2333075" cy="5184611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6256962" y="1171739"/>
            <a:ext cx="4993240" cy="382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800"/>
              </a:spcAft>
            </a:pPr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ru-RU" sz="2000" b="1" dirty="0" smtClean="0">
                <a:solidFill>
                  <a:srgbClr val="44546A"/>
                </a:solidFill>
              </a:rPr>
              <a:t>Стоматологическая </a:t>
            </a:r>
            <a:r>
              <a:rPr lang="ru-RU" sz="2000" b="1" dirty="0">
                <a:solidFill>
                  <a:srgbClr val="44546A"/>
                </a:solidFill>
              </a:rPr>
              <a:t>карта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Главное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меню программы представляет собой так называемую стоматологическую карту. На ней визуализирована ротовая полость, а также верхний и нижний ряды зубов, а также отражены в виде цветовых индикаторов признаки текущего состояния зуба в формате: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«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требует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лечения/вылечен /удалён».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В нижней части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э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крана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расположены кнопки для перехода к справочникам клиник и врачей пользователя.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1171740"/>
            <a:ext cx="2333074" cy="5184610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808448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возможности и интерфейс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186"/>
            <a:ext cx="2318301" cy="5151780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30186"/>
            <a:ext cx="2318301" cy="5151780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6096000" y="1130186"/>
            <a:ext cx="5257800" cy="4128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800"/>
              </a:spcAft>
            </a:pPr>
            <a:r>
              <a:rPr lang="ru-RU" sz="2000" b="1" dirty="0" smtClean="0">
                <a:solidFill>
                  <a:srgbClr val="44546A"/>
                </a:solidFill>
              </a:rPr>
              <a:t>   События</a:t>
            </a:r>
            <a:endParaRPr lang="ru-RU" sz="2000" b="1" dirty="0">
              <a:solidFill>
                <a:srgbClr val="44546A"/>
              </a:solidFill>
            </a:endParaRPr>
          </a:p>
          <a:p>
            <a:pPr algn="just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Каждый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зуб –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кликабелен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т.е. фактически представляет собой кнопку. Нажатием на неё открывается форма записи событий по зубу с указанием даты события, клиники и врача-стоматолога (не обязательные реквизиты), а также возможность ввода в простой текстовой форме информации по событию (это может быть описание возникшей проблемы и то, каким образом она была решена, стоимость оказанной услуги и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т.п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). В этой же форме при необходимости меняется признак текущего состояния зуба. Возможность редактирования записей реализована.</a:t>
            </a: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0983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Функциональные возможности и интерфейс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5802"/>
            <a:ext cx="2332383" cy="5183073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93" y="1967294"/>
            <a:ext cx="2117182" cy="4704849"/>
          </a:xfrm>
          <a:prstGeom prst="rect">
            <a:avLst/>
          </a:prstGeom>
          <a:ln w="25400">
            <a:solidFill>
              <a:schemeClr val="bg2">
                <a:lumMod val="10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610600" y="1232470"/>
            <a:ext cx="257967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44546A"/>
                </a:solidFill>
              </a:rPr>
              <a:t>   Справочники</a:t>
            </a:r>
            <a:endParaRPr lang="ru-RU" sz="2000" b="1" dirty="0" smtClean="0">
              <a:solidFill>
                <a:srgbClr val="44546A"/>
              </a:solidFill>
            </a:endParaRPr>
          </a:p>
          <a:p>
            <a:endParaRPr lang="ru-RU" b="1" dirty="0">
              <a:solidFill>
                <a:srgbClr val="44546A"/>
              </a:solidFill>
            </a:endParaRPr>
          </a:p>
          <a:p>
            <a:pPr algn="just"/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    В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главном меню находятся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кнопки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вызова справочников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клиник и врачей. Пользователь может добавлять название, адрес и номер телефона клиники, а так же ФИО, клинику и номер телефона врача.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76" y="1047535"/>
            <a:ext cx="2392688" cy="531708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63" y="2042882"/>
            <a:ext cx="2122388" cy="4629262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76623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168706"/>
            <a:ext cx="10515600" cy="6211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«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MyTeeth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»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нативное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приложение, разработанное для платформы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Написано на языке программирования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в среде разработки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Studio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Количество строк программного кода – около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1500.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Архитектура программы включает ряд модулей форм и классов:</a:t>
            </a: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MainActivity</a:t>
            </a:r>
            <a:r>
              <a:rPr lang="ru-RU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- главная форма приложения;</a:t>
            </a: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TeethActivity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- форма отображения данных по зубу;</a:t>
            </a: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EditActivity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- форма добавления и редактирования записи по зубу;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rgbClr val="44546A"/>
                </a:solidFill>
              </a:rPr>
              <a:t>ClinicActivity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форма отображения данных о клиниках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rgbClr val="44546A"/>
                </a:solidFill>
              </a:rPr>
              <a:t>AddActivity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форма добавления и редактирования записи о клинике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rgbClr val="44546A"/>
                </a:solidFill>
              </a:rPr>
              <a:t>DentistActivity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форма отображения данных о врачах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pPr lvl="1"/>
            <a:r>
              <a:rPr lang="en-US" b="1" dirty="0" err="1">
                <a:solidFill>
                  <a:srgbClr val="44546A"/>
                </a:solidFill>
              </a:rPr>
              <a:t>AddDentistActivity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форма добавления и редактирования записи о враче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dbUpdate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- модуль класса для взаимодействия с базой данных приложения;</a:t>
            </a: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MyDraw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- модуль класса для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отрисовки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графических объектов;</a:t>
            </a:r>
          </a:p>
          <a:p>
            <a:pPr lvl="1"/>
            <a:r>
              <a:rPr lang="ru-RU" b="1" dirty="0" err="1">
                <a:solidFill>
                  <a:srgbClr val="44546A"/>
                </a:solidFill>
              </a:rPr>
              <a:t>Teeth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- модуль класса объекта "Зуб", использующийся в других модулях приложения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b="1" dirty="0">
                <a:solidFill>
                  <a:srgbClr val="44546A"/>
                </a:solidFill>
              </a:rPr>
              <a:t>Clinic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-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модуль класса объекта "Клиника", использующийся в других модулях приложения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b="1" dirty="0">
                <a:solidFill>
                  <a:srgbClr val="44546A"/>
                </a:solidFill>
              </a:rPr>
              <a:t>Dentist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-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модуль класса объекта "Врач", использующийся в других модулях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приложения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lvl="1"/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ru-RU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7891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6" y="1818016"/>
            <a:ext cx="10685324" cy="40926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6853" y="1236854"/>
            <a:ext cx="250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44546A"/>
                </a:solidFill>
              </a:rPr>
              <a:t>С</a:t>
            </a:r>
            <a:r>
              <a:rPr lang="ru-RU" sz="2000" b="1" dirty="0" smtClean="0">
                <a:solidFill>
                  <a:srgbClr val="44546A"/>
                </a:solidFill>
              </a:rPr>
              <a:t>труктура классов</a:t>
            </a:r>
            <a:endParaRPr lang="ru-RU" sz="20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3752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61489" y="1055802"/>
            <a:ext cx="9257907" cy="5426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Хранение и обработка данных в приложении осуществляется с помощью </a:t>
            </a:r>
            <a:r>
              <a:rPr lang="ru-RU" b="1" dirty="0">
                <a:solidFill>
                  <a:srgbClr val="44546A"/>
                </a:solidFill>
              </a:rPr>
              <a:t>СУБД </a:t>
            </a:r>
            <a:r>
              <a:rPr lang="en-US" b="1" dirty="0">
                <a:solidFill>
                  <a:srgbClr val="44546A"/>
                </a:solidFill>
              </a:rPr>
              <a:t>SQLite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База данных "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teeth.db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содержит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таблицы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teeth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хранения данных 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зубах;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clinic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хранения данных 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клиниках;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dentist –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для хранения данных 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врачах.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Использованы библиотеки ОС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 и языка </a:t>
            </a:r>
            <a:r>
              <a:rPr lang="ru-RU" dirty="0" err="1">
                <a:solidFill>
                  <a:schemeClr val="bg2">
                    <a:lumMod val="10000"/>
                  </a:schemeClr>
                </a:solidFill>
              </a:rPr>
              <a:t>Java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lvl="1">
              <a:lnSpc>
                <a:spcPct val="107000"/>
              </a:lnSpc>
            </a:pPr>
            <a:r>
              <a:rPr lang="en-US" b="1" dirty="0" err="1" smtClean="0">
                <a:solidFill>
                  <a:srgbClr val="44546A"/>
                </a:solidFill>
              </a:rPr>
              <a:t>Android.database</a:t>
            </a:r>
            <a:r>
              <a:rPr lang="ru-RU" b="1" dirty="0" smtClean="0">
                <a:solidFill>
                  <a:srgbClr val="44546A"/>
                </a:solidFill>
              </a:rPr>
              <a:t> 	</a:t>
            </a:r>
            <a:r>
              <a:rPr lang="en-US" b="1" dirty="0" err="1" smtClean="0">
                <a:solidFill>
                  <a:srgbClr val="44546A"/>
                </a:solidFill>
              </a:rPr>
              <a:t>Android.content</a:t>
            </a:r>
            <a:r>
              <a:rPr lang="en-US" b="1" dirty="0">
                <a:solidFill>
                  <a:srgbClr val="44546A"/>
                </a:solidFill>
              </a:rPr>
              <a:t/>
            </a:r>
            <a:br>
              <a:rPr lang="en-US" b="1" dirty="0">
                <a:solidFill>
                  <a:srgbClr val="44546A"/>
                </a:solidFill>
              </a:rPr>
            </a:br>
            <a:r>
              <a:rPr lang="en-US" b="1" dirty="0" err="1" smtClean="0">
                <a:solidFill>
                  <a:srgbClr val="44546A"/>
                </a:solidFill>
              </a:rPr>
              <a:t>Android.annotation</a:t>
            </a:r>
            <a:r>
              <a:rPr lang="ru-RU" b="1" dirty="0" smtClean="0">
                <a:solidFill>
                  <a:srgbClr val="44546A"/>
                </a:solidFill>
              </a:rPr>
              <a:t> 	</a:t>
            </a:r>
            <a:r>
              <a:rPr lang="en-US" b="1" dirty="0" err="1" smtClean="0">
                <a:solidFill>
                  <a:srgbClr val="44546A"/>
                </a:solidFill>
              </a:rPr>
              <a:t>Android.graphics</a:t>
            </a:r>
            <a:r>
              <a:rPr lang="en-US" b="1" dirty="0">
                <a:solidFill>
                  <a:srgbClr val="44546A"/>
                </a:solidFill>
              </a:rPr>
              <a:t/>
            </a:r>
            <a:br>
              <a:rPr lang="en-US" b="1" dirty="0">
                <a:solidFill>
                  <a:srgbClr val="44546A"/>
                </a:solidFill>
              </a:rPr>
            </a:br>
            <a:r>
              <a:rPr lang="en-US" b="1" dirty="0" err="1">
                <a:solidFill>
                  <a:srgbClr val="44546A"/>
                </a:solidFill>
              </a:rPr>
              <a:t>Android.view</a:t>
            </a:r>
            <a:r>
              <a:rPr lang="en-US" b="1" dirty="0">
                <a:solidFill>
                  <a:srgbClr val="44546A"/>
                </a:solidFill>
              </a:rPr>
              <a:t> </a:t>
            </a:r>
            <a:r>
              <a:rPr lang="ru-RU" b="1" dirty="0" smtClean="0">
                <a:solidFill>
                  <a:srgbClr val="44546A"/>
                </a:solidFill>
              </a:rPr>
              <a:t> 		</a:t>
            </a:r>
            <a:r>
              <a:rPr lang="en-US" b="1" dirty="0" err="1" smtClean="0">
                <a:solidFill>
                  <a:srgbClr val="44546A"/>
                </a:solidFill>
              </a:rPr>
              <a:t>Android.widget</a:t>
            </a:r>
            <a:endParaRPr lang="ru-RU" b="1" dirty="0">
              <a:solidFill>
                <a:srgbClr val="44546A"/>
              </a:solidFill>
            </a:endParaRPr>
          </a:p>
          <a:p>
            <a:pPr lvl="1">
              <a:lnSpc>
                <a:spcPct val="107000"/>
              </a:lnSpc>
            </a:pPr>
            <a:r>
              <a:rPr lang="en-US" b="1" dirty="0" err="1" smtClean="0">
                <a:solidFill>
                  <a:srgbClr val="44546A"/>
                </a:solidFill>
              </a:rPr>
              <a:t>Adroid.app</a:t>
            </a:r>
            <a:r>
              <a:rPr lang="ru-RU" b="1" dirty="0" smtClean="0">
                <a:solidFill>
                  <a:srgbClr val="44546A"/>
                </a:solidFill>
              </a:rPr>
              <a:t> 		</a:t>
            </a:r>
            <a:r>
              <a:rPr lang="en-US" b="1" dirty="0" err="1" smtClean="0">
                <a:solidFill>
                  <a:srgbClr val="44546A"/>
                </a:solidFill>
              </a:rPr>
              <a:t>Android.os</a:t>
            </a:r>
            <a:endParaRPr lang="ru-RU" b="1" dirty="0">
              <a:solidFill>
                <a:srgbClr val="44546A"/>
              </a:solidFill>
            </a:endParaRPr>
          </a:p>
          <a:p>
            <a:pPr lvl="1">
              <a:lnSpc>
                <a:spcPct val="107000"/>
              </a:lnSpc>
            </a:pPr>
            <a:r>
              <a:rPr lang="en-US" b="1" dirty="0" err="1" smtClean="0">
                <a:solidFill>
                  <a:srgbClr val="44546A"/>
                </a:solidFill>
              </a:rPr>
              <a:t>Java.util</a:t>
            </a:r>
            <a:r>
              <a:rPr lang="ru-RU" b="1" dirty="0" smtClean="0">
                <a:solidFill>
                  <a:srgbClr val="44546A"/>
                </a:solidFill>
              </a:rPr>
              <a:t> 		</a:t>
            </a:r>
            <a:r>
              <a:rPr lang="en-US" b="1" dirty="0" smtClean="0">
                <a:solidFill>
                  <a:srgbClr val="44546A"/>
                </a:solidFill>
              </a:rPr>
              <a:t>Java.io</a:t>
            </a:r>
            <a:endParaRPr lang="ru-RU" b="1" dirty="0" smtClean="0">
              <a:solidFill>
                <a:srgbClr val="44546A"/>
              </a:solidFill>
            </a:endParaRPr>
          </a:p>
          <a:p>
            <a:pPr lvl="1">
              <a:lnSpc>
                <a:spcPct val="107000"/>
              </a:lnSpc>
            </a:pPr>
            <a:endParaRPr lang="ru-RU" b="1" dirty="0">
              <a:solidFill>
                <a:srgbClr val="44546A"/>
              </a:solidFill>
            </a:endParaRPr>
          </a:p>
          <a:p>
            <a:pPr>
              <a:lnSpc>
                <a:spcPct val="107000"/>
              </a:lnSpc>
            </a:pP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Размещение листинга программного кода, </a:t>
            </a:r>
            <a:endParaRPr lang="ru-RU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7000"/>
              </a:lnSpc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версии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мобильного приложения «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MyTeeth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»:</a:t>
            </a: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hlinkClick r:id="rId2"/>
              </a:rPr>
              <a:t>https://github.com/Iluchacha/SamsungProject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algn="ctr">
              <a:lnSpc>
                <a:spcPct val="107000"/>
              </a:lnSpc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lnSpc>
                <a:spcPct val="107000"/>
              </a:lnSpc>
            </a:pPr>
            <a:endParaRPr lang="ru-RU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42" y="4715695"/>
            <a:ext cx="1640655" cy="16406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6400" r="392" b="26541"/>
          <a:stretch/>
        </p:blipFill>
        <p:spPr>
          <a:xfrm>
            <a:off x="4508506" y="5868408"/>
            <a:ext cx="958647" cy="3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850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692</Words>
  <Application>Microsoft Office PowerPoint</Application>
  <PresentationFormat>Широкоэкранный</PresentationFormat>
  <Paragraphs>93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Arial</vt:lpstr>
      <vt:lpstr>Wingdings</vt:lpstr>
      <vt:lpstr>-apple-system</vt:lpstr>
      <vt:lpstr>SamsungOne 450C</vt:lpstr>
      <vt:lpstr>Calibri</vt:lpstr>
      <vt:lpstr>Times New Roman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Разработка мобильного приложения «MyTeeth»</vt:lpstr>
      <vt:lpstr>Введение</vt:lpstr>
      <vt:lpstr>Функциональные возможности и интерфейс</vt:lpstr>
      <vt:lpstr>Функциональные возможности и интерфейс</vt:lpstr>
      <vt:lpstr>Функциональные возможности и интерфейс</vt:lpstr>
      <vt:lpstr>Описание реализации</vt:lpstr>
      <vt:lpstr>Описание реализации</vt:lpstr>
      <vt:lpstr>Описание реализации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Nata</cp:lastModifiedBy>
  <cp:revision>63</cp:revision>
  <dcterms:created xsi:type="dcterms:W3CDTF">2020-05-25T08:37:09Z</dcterms:created>
  <dcterms:modified xsi:type="dcterms:W3CDTF">2023-06-07T04:00:30Z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